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"/>
  </p:notesMasterIdLst>
  <p:sldIdLst>
    <p:sldId id="256" r:id="rId2"/>
  </p:sldIdLst>
  <p:sldSz cx="42803763" cy="320754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pbell, Thomas" initials="CT" lastIdx="7" clrIdx="0">
    <p:extLst>
      <p:ext uri="{19B8F6BF-5375-455C-9EA6-DF929625EA0E}">
        <p15:presenceInfo xmlns:p15="http://schemas.microsoft.com/office/powerpoint/2012/main" userId="S::thomas.campbell@cuanschutz.edu::82ca07f5-8950-4c9e-bdef-8e2a5127a34a" providerId="AD"/>
      </p:ext>
    </p:extLst>
  </p:cmAuthor>
  <p:cmAuthor id="2" name="Harrington, Karen" initials="HK" lastIdx="2" clrIdx="1">
    <p:extLst>
      <p:ext uri="{19B8F6BF-5375-455C-9EA6-DF929625EA0E}">
        <p15:presenceInfo xmlns:p15="http://schemas.microsoft.com/office/powerpoint/2012/main" userId="S::Karen.Harrington@hologic.com::60e98dbb-74ad-4739-927d-d9b2f6d770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9" autoAdjust="0"/>
    <p:restoredTop sz="89032" autoAdjust="0"/>
  </p:normalViewPr>
  <p:slideViewPr>
    <p:cSldViewPr snapToGrid="0">
      <p:cViewPr varScale="1">
        <p:scale>
          <a:sx n="15" d="100"/>
          <a:sy n="15" d="100"/>
        </p:scale>
        <p:origin x="1888" y="27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97DDA-9FC3-4947-8CD7-CF3D8BB6255D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1143000"/>
            <a:ext cx="4117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CE4D1-96B5-4547-BB4C-A1D3B38835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1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E4D1-96B5-4547-BB4C-A1D3B388350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0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5249386"/>
            <a:ext cx="36383199" cy="11167004"/>
          </a:xfrm>
        </p:spPr>
        <p:txBody>
          <a:bodyPr anchor="b"/>
          <a:lstStyle>
            <a:lvl1pPr algn="ctr">
              <a:defRPr sz="280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6847032"/>
            <a:ext cx="32102822" cy="7744137"/>
          </a:xfrm>
        </p:spPr>
        <p:txBody>
          <a:bodyPr/>
          <a:lstStyle>
            <a:lvl1pPr marL="0" indent="0" algn="ctr">
              <a:buNone/>
              <a:defRPr sz="11225"/>
            </a:lvl1pPr>
            <a:lvl2pPr marL="2138370" indent="0" algn="ctr">
              <a:buNone/>
              <a:defRPr sz="9354"/>
            </a:lvl2pPr>
            <a:lvl3pPr marL="4276740" indent="0" algn="ctr">
              <a:buNone/>
              <a:defRPr sz="8419"/>
            </a:lvl3pPr>
            <a:lvl4pPr marL="6415110" indent="0" algn="ctr">
              <a:buNone/>
              <a:defRPr sz="7483"/>
            </a:lvl4pPr>
            <a:lvl5pPr marL="8553480" indent="0" algn="ctr">
              <a:buNone/>
              <a:defRPr sz="7483"/>
            </a:lvl5pPr>
            <a:lvl6pPr marL="10691851" indent="0" algn="ctr">
              <a:buNone/>
              <a:defRPr sz="7483"/>
            </a:lvl6pPr>
            <a:lvl7pPr marL="12830221" indent="0" algn="ctr">
              <a:buNone/>
              <a:defRPr sz="7483"/>
            </a:lvl7pPr>
            <a:lvl8pPr marL="14968591" indent="0" algn="ctr">
              <a:buNone/>
              <a:defRPr sz="7483"/>
            </a:lvl8pPr>
            <a:lvl9pPr marL="17106961" indent="0" algn="ctr">
              <a:buNone/>
              <a:defRPr sz="748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5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59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707720"/>
            <a:ext cx="9229561" cy="271824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707720"/>
            <a:ext cx="27153637" cy="27182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13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74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996594"/>
            <a:ext cx="36918246" cy="13342489"/>
          </a:xfrm>
        </p:spPr>
        <p:txBody>
          <a:bodyPr anchor="b"/>
          <a:lstStyle>
            <a:lvl1pPr>
              <a:defRPr sz="280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1465308"/>
            <a:ext cx="36918246" cy="7016500"/>
          </a:xfrm>
        </p:spPr>
        <p:txBody>
          <a:bodyPr/>
          <a:lstStyle>
            <a:lvl1pPr marL="0" indent="0">
              <a:buNone/>
              <a:defRPr sz="11225">
                <a:solidFill>
                  <a:schemeClr val="tx1"/>
                </a:solidFill>
              </a:defRPr>
            </a:lvl1pPr>
            <a:lvl2pPr marL="2138370" indent="0">
              <a:buNone/>
              <a:defRPr sz="9354">
                <a:solidFill>
                  <a:schemeClr val="tx1">
                    <a:tint val="75000"/>
                  </a:schemeClr>
                </a:solidFill>
              </a:defRPr>
            </a:lvl2pPr>
            <a:lvl3pPr marL="4276740" indent="0">
              <a:buNone/>
              <a:defRPr sz="8419">
                <a:solidFill>
                  <a:schemeClr val="tx1">
                    <a:tint val="75000"/>
                  </a:schemeClr>
                </a:solidFill>
              </a:defRPr>
            </a:lvl3pPr>
            <a:lvl4pPr marL="6415110" indent="0">
              <a:buNone/>
              <a:defRPr sz="7483">
                <a:solidFill>
                  <a:schemeClr val="tx1">
                    <a:tint val="75000"/>
                  </a:schemeClr>
                </a:solidFill>
              </a:defRPr>
            </a:lvl4pPr>
            <a:lvl5pPr marL="8553480" indent="0">
              <a:buNone/>
              <a:defRPr sz="7483">
                <a:solidFill>
                  <a:schemeClr val="tx1">
                    <a:tint val="75000"/>
                  </a:schemeClr>
                </a:solidFill>
              </a:defRPr>
            </a:lvl5pPr>
            <a:lvl6pPr marL="10691851" indent="0">
              <a:buNone/>
              <a:defRPr sz="7483">
                <a:solidFill>
                  <a:schemeClr val="tx1">
                    <a:tint val="75000"/>
                  </a:schemeClr>
                </a:solidFill>
              </a:defRPr>
            </a:lvl6pPr>
            <a:lvl7pPr marL="12830221" indent="0">
              <a:buNone/>
              <a:defRPr sz="7483">
                <a:solidFill>
                  <a:schemeClr val="tx1">
                    <a:tint val="75000"/>
                  </a:schemeClr>
                </a:solidFill>
              </a:defRPr>
            </a:lvl7pPr>
            <a:lvl8pPr marL="14968591" indent="0">
              <a:buNone/>
              <a:defRPr sz="7483">
                <a:solidFill>
                  <a:schemeClr val="tx1">
                    <a:tint val="75000"/>
                  </a:schemeClr>
                </a:solidFill>
              </a:defRPr>
            </a:lvl8pPr>
            <a:lvl9pPr marL="17106961" indent="0">
              <a:buNone/>
              <a:defRPr sz="74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03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538600"/>
            <a:ext cx="18191599" cy="203515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538600"/>
            <a:ext cx="18191599" cy="203515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28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707727"/>
            <a:ext cx="36918246" cy="61997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862940"/>
            <a:ext cx="18107995" cy="3853505"/>
          </a:xfrm>
        </p:spPr>
        <p:txBody>
          <a:bodyPr anchor="b"/>
          <a:lstStyle>
            <a:lvl1pPr marL="0" indent="0">
              <a:buNone/>
              <a:defRPr sz="11225" b="1"/>
            </a:lvl1pPr>
            <a:lvl2pPr marL="2138370" indent="0">
              <a:buNone/>
              <a:defRPr sz="9354" b="1"/>
            </a:lvl2pPr>
            <a:lvl3pPr marL="4276740" indent="0">
              <a:buNone/>
              <a:defRPr sz="8419" b="1"/>
            </a:lvl3pPr>
            <a:lvl4pPr marL="6415110" indent="0">
              <a:buNone/>
              <a:defRPr sz="7483" b="1"/>
            </a:lvl4pPr>
            <a:lvl5pPr marL="8553480" indent="0">
              <a:buNone/>
              <a:defRPr sz="7483" b="1"/>
            </a:lvl5pPr>
            <a:lvl6pPr marL="10691851" indent="0">
              <a:buNone/>
              <a:defRPr sz="7483" b="1"/>
            </a:lvl6pPr>
            <a:lvl7pPr marL="12830221" indent="0">
              <a:buNone/>
              <a:defRPr sz="7483" b="1"/>
            </a:lvl7pPr>
            <a:lvl8pPr marL="14968591" indent="0">
              <a:buNone/>
              <a:defRPr sz="7483" b="1"/>
            </a:lvl8pPr>
            <a:lvl9pPr marL="17106961" indent="0">
              <a:buNone/>
              <a:defRPr sz="748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716445"/>
            <a:ext cx="18107995" cy="17233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862940"/>
            <a:ext cx="18197174" cy="3853505"/>
          </a:xfrm>
        </p:spPr>
        <p:txBody>
          <a:bodyPr anchor="b"/>
          <a:lstStyle>
            <a:lvl1pPr marL="0" indent="0">
              <a:buNone/>
              <a:defRPr sz="11225" b="1"/>
            </a:lvl1pPr>
            <a:lvl2pPr marL="2138370" indent="0">
              <a:buNone/>
              <a:defRPr sz="9354" b="1"/>
            </a:lvl2pPr>
            <a:lvl3pPr marL="4276740" indent="0">
              <a:buNone/>
              <a:defRPr sz="8419" b="1"/>
            </a:lvl3pPr>
            <a:lvl4pPr marL="6415110" indent="0">
              <a:buNone/>
              <a:defRPr sz="7483" b="1"/>
            </a:lvl4pPr>
            <a:lvl5pPr marL="8553480" indent="0">
              <a:buNone/>
              <a:defRPr sz="7483" b="1"/>
            </a:lvl5pPr>
            <a:lvl6pPr marL="10691851" indent="0">
              <a:buNone/>
              <a:defRPr sz="7483" b="1"/>
            </a:lvl6pPr>
            <a:lvl7pPr marL="12830221" indent="0">
              <a:buNone/>
              <a:defRPr sz="7483" b="1"/>
            </a:lvl7pPr>
            <a:lvl8pPr marL="14968591" indent="0">
              <a:buNone/>
              <a:defRPr sz="7483" b="1"/>
            </a:lvl8pPr>
            <a:lvl9pPr marL="17106961" indent="0">
              <a:buNone/>
              <a:defRPr sz="748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716445"/>
            <a:ext cx="18197174" cy="17233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98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46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2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138362"/>
            <a:ext cx="13805328" cy="7484269"/>
          </a:xfrm>
        </p:spPr>
        <p:txBody>
          <a:bodyPr anchor="b"/>
          <a:lstStyle>
            <a:lvl1pPr>
              <a:defRPr sz="149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618276"/>
            <a:ext cx="21669405" cy="22794351"/>
          </a:xfrm>
        </p:spPr>
        <p:txBody>
          <a:bodyPr/>
          <a:lstStyle>
            <a:lvl1pPr>
              <a:defRPr sz="14967"/>
            </a:lvl1pPr>
            <a:lvl2pPr>
              <a:defRPr sz="13096"/>
            </a:lvl2pPr>
            <a:lvl3pPr>
              <a:defRPr sz="11225"/>
            </a:lvl3pPr>
            <a:lvl4pPr>
              <a:defRPr sz="9354"/>
            </a:lvl4pPr>
            <a:lvl5pPr>
              <a:defRPr sz="9354"/>
            </a:lvl5pPr>
            <a:lvl6pPr>
              <a:defRPr sz="9354"/>
            </a:lvl6pPr>
            <a:lvl7pPr>
              <a:defRPr sz="9354"/>
            </a:lvl7pPr>
            <a:lvl8pPr>
              <a:defRPr sz="9354"/>
            </a:lvl8pPr>
            <a:lvl9pPr>
              <a:defRPr sz="935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622631"/>
            <a:ext cx="13805328" cy="17827115"/>
          </a:xfrm>
        </p:spPr>
        <p:txBody>
          <a:bodyPr/>
          <a:lstStyle>
            <a:lvl1pPr marL="0" indent="0">
              <a:buNone/>
              <a:defRPr sz="7483"/>
            </a:lvl1pPr>
            <a:lvl2pPr marL="2138370" indent="0">
              <a:buNone/>
              <a:defRPr sz="6548"/>
            </a:lvl2pPr>
            <a:lvl3pPr marL="4276740" indent="0">
              <a:buNone/>
              <a:defRPr sz="5613"/>
            </a:lvl3pPr>
            <a:lvl4pPr marL="6415110" indent="0">
              <a:buNone/>
              <a:defRPr sz="4677"/>
            </a:lvl4pPr>
            <a:lvl5pPr marL="8553480" indent="0">
              <a:buNone/>
              <a:defRPr sz="4677"/>
            </a:lvl5pPr>
            <a:lvl6pPr marL="10691851" indent="0">
              <a:buNone/>
              <a:defRPr sz="4677"/>
            </a:lvl6pPr>
            <a:lvl7pPr marL="12830221" indent="0">
              <a:buNone/>
              <a:defRPr sz="4677"/>
            </a:lvl7pPr>
            <a:lvl8pPr marL="14968591" indent="0">
              <a:buNone/>
              <a:defRPr sz="4677"/>
            </a:lvl8pPr>
            <a:lvl9pPr marL="17106961" indent="0">
              <a:buNone/>
              <a:defRPr sz="467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05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138362"/>
            <a:ext cx="13805328" cy="7484269"/>
          </a:xfrm>
        </p:spPr>
        <p:txBody>
          <a:bodyPr anchor="b"/>
          <a:lstStyle>
            <a:lvl1pPr>
              <a:defRPr sz="149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618276"/>
            <a:ext cx="21669405" cy="22794351"/>
          </a:xfrm>
        </p:spPr>
        <p:txBody>
          <a:bodyPr anchor="t"/>
          <a:lstStyle>
            <a:lvl1pPr marL="0" indent="0">
              <a:buNone/>
              <a:defRPr sz="14967"/>
            </a:lvl1pPr>
            <a:lvl2pPr marL="2138370" indent="0">
              <a:buNone/>
              <a:defRPr sz="13096"/>
            </a:lvl2pPr>
            <a:lvl3pPr marL="4276740" indent="0">
              <a:buNone/>
              <a:defRPr sz="11225"/>
            </a:lvl3pPr>
            <a:lvl4pPr marL="6415110" indent="0">
              <a:buNone/>
              <a:defRPr sz="9354"/>
            </a:lvl4pPr>
            <a:lvl5pPr marL="8553480" indent="0">
              <a:buNone/>
              <a:defRPr sz="9354"/>
            </a:lvl5pPr>
            <a:lvl6pPr marL="10691851" indent="0">
              <a:buNone/>
              <a:defRPr sz="9354"/>
            </a:lvl6pPr>
            <a:lvl7pPr marL="12830221" indent="0">
              <a:buNone/>
              <a:defRPr sz="9354"/>
            </a:lvl7pPr>
            <a:lvl8pPr marL="14968591" indent="0">
              <a:buNone/>
              <a:defRPr sz="9354"/>
            </a:lvl8pPr>
            <a:lvl9pPr marL="17106961" indent="0">
              <a:buNone/>
              <a:defRPr sz="9354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622631"/>
            <a:ext cx="13805328" cy="17827115"/>
          </a:xfrm>
        </p:spPr>
        <p:txBody>
          <a:bodyPr/>
          <a:lstStyle>
            <a:lvl1pPr marL="0" indent="0">
              <a:buNone/>
              <a:defRPr sz="7483"/>
            </a:lvl1pPr>
            <a:lvl2pPr marL="2138370" indent="0">
              <a:buNone/>
              <a:defRPr sz="6548"/>
            </a:lvl2pPr>
            <a:lvl3pPr marL="4276740" indent="0">
              <a:buNone/>
              <a:defRPr sz="5613"/>
            </a:lvl3pPr>
            <a:lvl4pPr marL="6415110" indent="0">
              <a:buNone/>
              <a:defRPr sz="4677"/>
            </a:lvl4pPr>
            <a:lvl5pPr marL="8553480" indent="0">
              <a:buNone/>
              <a:defRPr sz="4677"/>
            </a:lvl5pPr>
            <a:lvl6pPr marL="10691851" indent="0">
              <a:buNone/>
              <a:defRPr sz="4677"/>
            </a:lvl6pPr>
            <a:lvl7pPr marL="12830221" indent="0">
              <a:buNone/>
              <a:defRPr sz="4677"/>
            </a:lvl7pPr>
            <a:lvl8pPr marL="14968591" indent="0">
              <a:buNone/>
              <a:defRPr sz="4677"/>
            </a:lvl8pPr>
            <a:lvl9pPr marL="17106961" indent="0">
              <a:buNone/>
              <a:defRPr sz="467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55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707727"/>
            <a:ext cx="36918246" cy="6199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538600"/>
            <a:ext cx="36918246" cy="20351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9729186"/>
            <a:ext cx="9630847" cy="1707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44DE8-AE3D-40A8-90B8-FB90AC599C3D}" type="datetimeFigureOut">
              <a:rPr lang="en-GB" smtClean="0"/>
              <a:t>26/06/2020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9729186"/>
            <a:ext cx="14446270" cy="1707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9729186"/>
            <a:ext cx="9630847" cy="1707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4D90-E909-4F87-A3D0-77D3250A7A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74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276740" rtl="0" eaLnBrk="1" latinLnBrk="0" hangingPunct="1">
        <a:lnSpc>
          <a:spcPct val="90000"/>
        </a:lnSpc>
        <a:spcBef>
          <a:spcPct val="0"/>
        </a:spcBef>
        <a:buNone/>
        <a:defRPr sz="205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69185" indent="-1069185" algn="l" defTabSz="4276740" rtl="0" eaLnBrk="1" latinLnBrk="0" hangingPunct="1">
        <a:lnSpc>
          <a:spcPct val="90000"/>
        </a:lnSpc>
        <a:spcBef>
          <a:spcPts val="4677"/>
        </a:spcBef>
        <a:buFont typeface="Arial" panose="020B0604020202020204" pitchFamily="34" charset="0"/>
        <a:buChar char="•"/>
        <a:defRPr sz="13096" kern="1200">
          <a:solidFill>
            <a:schemeClr val="tx1"/>
          </a:solidFill>
          <a:latin typeface="+mn-lt"/>
          <a:ea typeface="+mn-ea"/>
          <a:cs typeface="+mn-cs"/>
        </a:defRPr>
      </a:lvl1pPr>
      <a:lvl2pPr marL="3207555" indent="-1069185" algn="l" defTabSz="4276740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11225" kern="1200">
          <a:solidFill>
            <a:schemeClr val="tx1"/>
          </a:solidFill>
          <a:latin typeface="+mn-lt"/>
          <a:ea typeface="+mn-ea"/>
          <a:cs typeface="+mn-cs"/>
        </a:defRPr>
      </a:lvl2pPr>
      <a:lvl3pPr marL="5345925" indent="-1069185" algn="l" defTabSz="4276740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9354" kern="1200">
          <a:solidFill>
            <a:schemeClr val="tx1"/>
          </a:solidFill>
          <a:latin typeface="+mn-lt"/>
          <a:ea typeface="+mn-ea"/>
          <a:cs typeface="+mn-cs"/>
        </a:defRPr>
      </a:lvl3pPr>
      <a:lvl4pPr marL="7484295" indent="-1069185" algn="l" defTabSz="4276740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8419" kern="1200">
          <a:solidFill>
            <a:schemeClr val="tx1"/>
          </a:solidFill>
          <a:latin typeface="+mn-lt"/>
          <a:ea typeface="+mn-ea"/>
          <a:cs typeface="+mn-cs"/>
        </a:defRPr>
      </a:lvl4pPr>
      <a:lvl5pPr marL="9622666" indent="-1069185" algn="l" defTabSz="4276740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8419" kern="1200">
          <a:solidFill>
            <a:schemeClr val="tx1"/>
          </a:solidFill>
          <a:latin typeface="+mn-lt"/>
          <a:ea typeface="+mn-ea"/>
          <a:cs typeface="+mn-cs"/>
        </a:defRPr>
      </a:lvl5pPr>
      <a:lvl6pPr marL="11761036" indent="-1069185" algn="l" defTabSz="4276740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8419" kern="1200">
          <a:solidFill>
            <a:schemeClr val="tx1"/>
          </a:solidFill>
          <a:latin typeface="+mn-lt"/>
          <a:ea typeface="+mn-ea"/>
          <a:cs typeface="+mn-cs"/>
        </a:defRPr>
      </a:lvl6pPr>
      <a:lvl7pPr marL="13899406" indent="-1069185" algn="l" defTabSz="4276740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8419" kern="1200">
          <a:solidFill>
            <a:schemeClr val="tx1"/>
          </a:solidFill>
          <a:latin typeface="+mn-lt"/>
          <a:ea typeface="+mn-ea"/>
          <a:cs typeface="+mn-cs"/>
        </a:defRPr>
      </a:lvl7pPr>
      <a:lvl8pPr marL="16037776" indent="-1069185" algn="l" defTabSz="4276740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8419" kern="1200">
          <a:solidFill>
            <a:schemeClr val="tx1"/>
          </a:solidFill>
          <a:latin typeface="+mn-lt"/>
          <a:ea typeface="+mn-ea"/>
          <a:cs typeface="+mn-cs"/>
        </a:defRPr>
      </a:lvl8pPr>
      <a:lvl9pPr marL="18176146" indent="-1069185" algn="l" defTabSz="4276740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84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1pPr>
      <a:lvl2pPr marL="2138370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2pPr>
      <a:lvl3pPr marL="4276740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3pPr>
      <a:lvl4pPr marL="6415110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4pPr>
      <a:lvl5pPr marL="8553480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5pPr>
      <a:lvl6pPr marL="10691851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6pPr>
      <a:lvl7pPr marL="12830221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7pPr>
      <a:lvl8pPr marL="14968591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8pPr>
      <a:lvl9pPr marL="17106961" algn="l" defTabSz="4276740" rtl="0" eaLnBrk="1" latinLnBrk="0" hangingPunct="1">
        <a:defRPr sz="84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em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1046327"/>
            <a:ext cx="42803763" cy="3338521"/>
          </a:xfrm>
          <a:prstGeom prst="rect">
            <a:avLst/>
          </a:prstGeom>
          <a:solidFill>
            <a:srgbClr val="E7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14148" y="5449812"/>
            <a:ext cx="11840867" cy="2421842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7B6B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E7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US" altLang="en-US" sz="3200" b="1" dirty="0">
                <a:solidFill>
                  <a:srgbClr val="E7224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50950" y="1311106"/>
            <a:ext cx="37912627" cy="145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7B6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ctr" defTabSz="5256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low-level viremia in a multinational study and associations with clinical outcomes, immunologic outcomes and micronutrients</a:t>
            </a:r>
            <a:endParaRPr lang="en-US" alt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57867" y="3173269"/>
            <a:ext cx="39420800" cy="149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7B6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Dunlevy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M. Dsouza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N. Gupte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K. Harrington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S. Badal-Faesen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S. Pillay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M. Hosseinipour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S. Berendes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K. Supparatpinyo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C. Riviere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J. Lama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J. Hakim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R. Rapaport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D. Asthmus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A. Balagopal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A. Gupta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T. Campbell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ACTG PEARLS and NWCS 319 study teams</a:t>
            </a:r>
          </a:p>
          <a:p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Colorado, Internal Medicine, Division of Infectious Diseases, Aurora, United States,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Hologic, Inc., San Diego, United States,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 Hopkins University, Baltimore, United States,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Witwatersrand, Johannesburg, South Africa,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KwaZulu-Natal, Durban, South Africa,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North Carolina, Chapel Hill, United States,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School of Hygiene and Tropical Medicine, London, United Kingdom,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Chiang Mai University, Chiang Mai, Thailand,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Haitian Group for the Study of Kaposi’s Sarcoma and Opportunistic Infections, Port-au-Prince, Haiti,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Asociacion Civil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Educacion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Lima, Peru,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Zimbabwe College of Health Sciences, Harare, Zimbabwe,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Colorado, Aurora, United States, 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Davis, Sacramento, United States.</a:t>
            </a:r>
          </a:p>
          <a:p>
            <a:pPr algn="ctr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5" name="AutoShape 11"/>
          <p:cNvCxnSpPr>
            <a:cxnSpLocks noChangeShapeType="1"/>
          </p:cNvCxnSpPr>
          <p:nvPr/>
        </p:nvCxnSpPr>
        <p:spPr bwMode="auto">
          <a:xfrm>
            <a:off x="11757998" y="29974735"/>
            <a:ext cx="18922008" cy="0"/>
          </a:xfrm>
          <a:prstGeom prst="straightConnector1">
            <a:avLst/>
          </a:prstGeom>
          <a:noFill/>
          <a:ln w="76200">
            <a:solidFill>
              <a:srgbClr val="EF40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0" y="29947254"/>
            <a:ext cx="42803763" cy="1411605"/>
          </a:xfrm>
          <a:prstGeom prst="rect">
            <a:avLst/>
          </a:prstGeom>
          <a:solidFill>
            <a:srgbClr val="E7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90" y="30289304"/>
            <a:ext cx="8348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PRESENTED AT THE 23</a:t>
            </a:r>
            <a:r>
              <a:rPr lang="en-GB" sz="28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INTERNATIONAL AIDS CONFERENCE (AIDS 2020) </a:t>
            </a:r>
            <a:r>
              <a:rPr lang="es-E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| 6-10 JULY 2020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976" y="30222402"/>
            <a:ext cx="5430051" cy="916274"/>
          </a:xfrm>
          <a:prstGeom prst="rect">
            <a:avLst/>
          </a:prstGeom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25A35FB9-1CA6-4064-9043-95DB56AC9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0478" y="5406270"/>
            <a:ext cx="10757044" cy="2421842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7B6B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9B0871-08A4-4B87-94F8-C0CBA8ADAE2B}"/>
              </a:ext>
            </a:extLst>
          </p:cNvPr>
          <p:cNvSpPr txBox="1"/>
          <p:nvPr/>
        </p:nvSpPr>
        <p:spPr>
          <a:xfrm>
            <a:off x="2459880" y="6116193"/>
            <a:ext cx="118408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PEARLS (ACTG A5175) was a randomized clinical trial to evaluate the efficacy of three antiretroviral regimens in low-, middle- and high-income countries in Africa, Asia, North and South America.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Plasma HIV-1 RNA (VL) was measured using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Aptima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HIV-1 Quant Dx in stored specimens from a subset of PEARLS participants and investigated significance of low-level viremia (LLV) after ART initiation.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E8923C-2DE4-4189-9339-FBAFFE8CEF51}"/>
              </a:ext>
            </a:extLst>
          </p:cNvPr>
          <p:cNvSpPr txBox="1"/>
          <p:nvPr/>
        </p:nvSpPr>
        <p:spPr>
          <a:xfrm>
            <a:off x="2368417" y="8828195"/>
            <a:ext cx="11840866" cy="1031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>
                <a:solidFill>
                  <a:srgbClr val="E7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en-US" altLang="en-US" sz="3600" b="1" dirty="0">
                <a:solidFill>
                  <a:srgbClr val="E7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Analysis using plasma and data from 315 individuals previously selected for a case-cohort study of immunologic and micronutrient outcomes in PEARLS.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VL measured every 3 months after ART initiation. Repeat analysis performed for available samples using Aptima HIV-1 Quant Dx on the Panther instrument system (Hologic, San Diego, CA).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Participants categorized by VL 16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wks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or later after ART: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Never suppressed (NS):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VL &gt;1000 c/mL consistently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Virologic rebound (VR):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VL &gt;1000 c/mL on two consecutive occasions after meeting other LLV or FS category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LLV 30-199: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VL in this range on two consecutive occasions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LLV 200-499: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VL in this range on two consecutive occasions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LLV 500-999: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LLV on two consecutive occasions with at least one is in this range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Full suppression (FS):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more than one consecutive measurement with VL &gt;30 c/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mL.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Composite outcome: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WHO stage 3 or 4 event, death, virologic rebound, immunologic failure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Immunologic failure: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CD4 &lt;100 cells/microliter at 48 weeks.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Cox regression models estimated hazards for composite endpoint of WHO stage 3/4 event, death, virologic rebound and immunologic failure and secondary endpoint of subsequent VR.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0679A9-4555-4566-9FA8-35B2AB6594F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403" y="20768977"/>
            <a:ext cx="8407193" cy="54655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5E68289-04A2-4641-B911-EF317E7EC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919700"/>
              </p:ext>
            </p:extLst>
          </p:nvPr>
        </p:nvGraphicFramePr>
        <p:xfrm>
          <a:off x="16258430" y="27289775"/>
          <a:ext cx="10019670" cy="1990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6654">
                  <a:extLst>
                    <a:ext uri="{9D8B030D-6E8A-4147-A177-3AD203B41FA5}">
                      <a16:colId xmlns:a16="http://schemas.microsoft.com/office/drawing/2014/main" val="3177652072"/>
                    </a:ext>
                  </a:extLst>
                </a:gridCol>
                <a:gridCol w="2338218">
                  <a:extLst>
                    <a:ext uri="{9D8B030D-6E8A-4147-A177-3AD203B41FA5}">
                      <a16:colId xmlns:a16="http://schemas.microsoft.com/office/drawing/2014/main" val="3996613384"/>
                    </a:ext>
                  </a:extLst>
                </a:gridCol>
                <a:gridCol w="1457407">
                  <a:extLst>
                    <a:ext uri="{9D8B030D-6E8A-4147-A177-3AD203B41FA5}">
                      <a16:colId xmlns:a16="http://schemas.microsoft.com/office/drawing/2014/main" val="2479521381"/>
                    </a:ext>
                  </a:extLst>
                </a:gridCol>
                <a:gridCol w="2263932">
                  <a:extLst>
                    <a:ext uri="{9D8B030D-6E8A-4147-A177-3AD203B41FA5}">
                      <a16:colId xmlns:a16="http://schemas.microsoft.com/office/drawing/2014/main" val="50107581"/>
                    </a:ext>
                  </a:extLst>
                </a:gridCol>
                <a:gridCol w="1793459">
                  <a:extLst>
                    <a:ext uri="{9D8B030D-6E8A-4147-A177-3AD203B41FA5}">
                      <a16:colId xmlns:a16="http://schemas.microsoft.com/office/drawing/2014/main" val="2943580353"/>
                    </a:ext>
                  </a:extLst>
                </a:gridCol>
              </a:tblGrid>
              <a:tr h="557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Unadjusted HR (95% CI)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HR*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1068609"/>
                  </a:ext>
                </a:extLst>
              </a:tr>
              <a:tr h="8419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Suppression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LLV: 30 - 499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LLV: 500 - 999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 (3.8 – 14.1)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 (12.1 – 45.3)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0.001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0.001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 (4.0 – 17.4)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 (14.5 – 69.1)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0.001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0.001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7426653"/>
                  </a:ext>
                </a:extLst>
              </a:tr>
              <a:tr h="557159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Multivariable model adjusted for age, gender, BMI, Treatment, Screening CD4 &amp; baseline VL (</a:t>
                      </a:r>
                      <a:r>
                        <a:rPr lang="en-IN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Aptima</a:t>
                      </a: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11146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8266973-C488-498C-9D22-3BD38927725D}"/>
              </a:ext>
            </a:extLst>
          </p:cNvPr>
          <p:cNvSpPr txBox="1"/>
          <p:nvPr/>
        </p:nvSpPr>
        <p:spPr>
          <a:xfrm>
            <a:off x="17903357" y="26543985"/>
            <a:ext cx="73032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Hazard Ratios effect of LLV on virologic rebound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7B03583-BF89-4FA6-9261-0B4262B64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036962"/>
              </p:ext>
            </p:extLst>
          </p:nvPr>
        </p:nvGraphicFramePr>
        <p:xfrm>
          <a:off x="16481748" y="18777106"/>
          <a:ext cx="9840264" cy="1697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7666">
                  <a:extLst>
                    <a:ext uri="{9D8B030D-6E8A-4147-A177-3AD203B41FA5}">
                      <a16:colId xmlns:a16="http://schemas.microsoft.com/office/drawing/2014/main" val="1730447321"/>
                    </a:ext>
                  </a:extLst>
                </a:gridCol>
                <a:gridCol w="2273698">
                  <a:extLst>
                    <a:ext uri="{9D8B030D-6E8A-4147-A177-3AD203B41FA5}">
                      <a16:colId xmlns:a16="http://schemas.microsoft.com/office/drawing/2014/main" val="2383987347"/>
                    </a:ext>
                  </a:extLst>
                </a:gridCol>
                <a:gridCol w="1456160">
                  <a:extLst>
                    <a:ext uri="{9D8B030D-6E8A-4147-A177-3AD203B41FA5}">
                      <a16:colId xmlns:a16="http://schemas.microsoft.com/office/drawing/2014/main" val="453024448"/>
                    </a:ext>
                  </a:extLst>
                </a:gridCol>
                <a:gridCol w="2416580">
                  <a:extLst>
                    <a:ext uri="{9D8B030D-6E8A-4147-A177-3AD203B41FA5}">
                      <a16:colId xmlns:a16="http://schemas.microsoft.com/office/drawing/2014/main" val="2781534579"/>
                    </a:ext>
                  </a:extLst>
                </a:gridCol>
                <a:gridCol w="1456160">
                  <a:extLst>
                    <a:ext uri="{9D8B030D-6E8A-4147-A177-3AD203B41FA5}">
                      <a16:colId xmlns:a16="http://schemas.microsoft.com/office/drawing/2014/main" val="1606420181"/>
                    </a:ext>
                  </a:extLst>
                </a:gridCol>
              </a:tblGrid>
              <a:tr h="5509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Unadjusted HR (95% CI)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HR* 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678153"/>
                  </a:ext>
                </a:extLst>
              </a:tr>
              <a:tr h="8326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Suppression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2767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LLV: 30 - 499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LLV: 500 – 999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2767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 (1.17 – 2.56)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5.80 (3.82 – 8.80)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2767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0.001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2767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2.04 (1.36 – 3.06)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5.92 (3.82 – 9.19)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2767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&lt; 0.001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5749230"/>
                  </a:ext>
                </a:extLst>
              </a:tr>
              <a:tr h="269232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Multivariable model adjusted for age, gender, BMI, Treatment, Screening CD4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380896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3FD39089-ABEB-45D2-B10B-4AB5B4B4E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6377" y="12053406"/>
            <a:ext cx="8523777" cy="62379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995A3CB-7C14-4F49-9B19-AD7B9EA7B7A7}"/>
              </a:ext>
            </a:extLst>
          </p:cNvPr>
          <p:cNvSpPr txBox="1"/>
          <p:nvPr/>
        </p:nvSpPr>
        <p:spPr>
          <a:xfrm>
            <a:off x="17594779" y="18209139"/>
            <a:ext cx="7614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Hazard Ratios effect of LLV 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composite outcome</a:t>
            </a:r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BB433FE-63DA-484C-800D-5FAE76F7B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1006" y="5634003"/>
            <a:ext cx="8033033" cy="6018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F20BD-7E32-4063-998E-94125F580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09746" y="12745003"/>
            <a:ext cx="13173286" cy="77739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63BA8E-F553-4222-8D66-F39DD39BAE7F}"/>
              </a:ext>
            </a:extLst>
          </p:cNvPr>
          <p:cNvSpPr txBox="1"/>
          <p:nvPr/>
        </p:nvSpPr>
        <p:spPr>
          <a:xfrm>
            <a:off x="34342120" y="12465987"/>
            <a:ext cx="15629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Univariable  HR 95% CI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FE73A2-542E-4D7A-87A5-9805B1340ECA}"/>
              </a:ext>
            </a:extLst>
          </p:cNvPr>
          <p:cNvSpPr txBox="1"/>
          <p:nvPr/>
        </p:nvSpPr>
        <p:spPr>
          <a:xfrm>
            <a:off x="38314502" y="12465987"/>
            <a:ext cx="1622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Multivariable  HR 95% CI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3E787B-03A6-4256-832E-F0AB86BCA02C}"/>
              </a:ext>
            </a:extLst>
          </p:cNvPr>
          <p:cNvSpPr txBox="1"/>
          <p:nvPr/>
        </p:nvSpPr>
        <p:spPr>
          <a:xfrm>
            <a:off x="28082315" y="21235045"/>
            <a:ext cx="124281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LLV was associated with the following baseline characteristics: country, race/ethnicity, randomized study treatment, higher entry viral load, lower serum albumin, lower platelets, higher IP-10 (interferon gamma induced protein 10), higher TNFα and lutein. 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multivariable analysis of the composite outcome, participants with LLV 30-499 c/mL and LLV 500-999 c/mL had increased HR of subsequent WHO endpoint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2.04; 95% CI 1.36-3.06;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5.92; 95% CI 3.82-9.19, respectively).   LLV at both 30-499 and 500-999 c/mL had increased hazards of subsequent VR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8.4; 95% CI 4.0-17.4;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31.6, 95% CI 14.5-69.1,respectively).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Every increase in CD4 by 50 cells leads to 20% decrease in unfavorable outcome.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CA4E58-A6A7-4C30-A55B-4D009C355559}"/>
              </a:ext>
            </a:extLst>
          </p:cNvPr>
          <p:cNvSpPr txBox="1"/>
          <p:nvPr/>
        </p:nvSpPr>
        <p:spPr>
          <a:xfrm>
            <a:off x="21740115" y="3281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6" name="Content Placeholder 3">
            <a:extLst>
              <a:ext uri="{FF2B5EF4-FFF2-40B4-BE49-F238E27FC236}">
                <a16:creationId xmlns:a16="http://schemas.microsoft.com/office/drawing/2014/main" id="{49A7E45C-768F-41B7-9C48-D74117E59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751016"/>
              </p:ext>
            </p:extLst>
          </p:nvPr>
        </p:nvGraphicFramePr>
        <p:xfrm>
          <a:off x="16098721" y="5740372"/>
          <a:ext cx="10339090" cy="61392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201">
                  <a:extLst>
                    <a:ext uri="{9D8B030D-6E8A-4147-A177-3AD203B41FA5}">
                      <a16:colId xmlns:a16="http://schemas.microsoft.com/office/drawing/2014/main" val="2424159961"/>
                    </a:ext>
                  </a:extLst>
                </a:gridCol>
                <a:gridCol w="1697307">
                  <a:extLst>
                    <a:ext uri="{9D8B030D-6E8A-4147-A177-3AD203B41FA5}">
                      <a16:colId xmlns:a16="http://schemas.microsoft.com/office/drawing/2014/main" val="3856251088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92200935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7810336"/>
                    </a:ext>
                  </a:extLst>
                </a:gridCol>
                <a:gridCol w="1712686">
                  <a:extLst>
                    <a:ext uri="{9D8B030D-6E8A-4147-A177-3AD203B41FA5}">
                      <a16:colId xmlns:a16="http://schemas.microsoft.com/office/drawing/2014/main" val="2492201556"/>
                    </a:ext>
                  </a:extLst>
                </a:gridCol>
                <a:gridCol w="849125">
                  <a:extLst>
                    <a:ext uri="{9D8B030D-6E8A-4147-A177-3AD203B41FA5}">
                      <a16:colId xmlns:a16="http://schemas.microsoft.com/office/drawing/2014/main" val="3023844769"/>
                    </a:ext>
                  </a:extLst>
                </a:gridCol>
              </a:tblGrid>
              <a:tr h="10466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EVENT</a:t>
                      </a:r>
                      <a:endParaRPr lang="en-US" sz="2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Full Suppression</a:t>
                      </a:r>
                      <a:endParaRPr lang="en-US" sz="2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LLV 30-199</a:t>
                      </a:r>
                      <a:endParaRPr lang="en-US" sz="2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LLV 200-499</a:t>
                      </a:r>
                      <a:endParaRPr lang="en-US" sz="2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LLV 500-999</a:t>
                      </a:r>
                      <a:endParaRPr lang="en-US" sz="2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2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/>
                </a:tc>
                <a:extLst>
                  <a:ext uri="{0D108BD9-81ED-4DB2-BD59-A6C34878D82A}">
                    <a16:rowId xmlns:a16="http://schemas.microsoft.com/office/drawing/2014/main" val="553464212"/>
                  </a:ext>
                </a:extLst>
              </a:tr>
              <a:tr h="7848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</a:rPr>
                        <a:t>INF-Gamma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23.9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(7.8 – 61.4)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43.0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(22.4 – 111.7)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23.0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(12.7 – 77.8)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21.4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(4.6 – 82.3)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0.03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/>
                </a:tc>
                <a:extLst>
                  <a:ext uri="{0D108BD9-81ED-4DB2-BD59-A6C34878D82A}">
                    <a16:rowId xmlns:a16="http://schemas.microsoft.com/office/drawing/2014/main" val="1022970122"/>
                  </a:ext>
                </a:extLst>
              </a:tr>
              <a:tr h="7848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</a:rPr>
                        <a:t>IP-10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1059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(530 – 2482)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1872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(1000 – 3831)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2856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(1751 – 4442)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1267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(572 – 3351)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&lt; 0.001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/>
                </a:tc>
                <a:extLst>
                  <a:ext uri="{0D108BD9-81ED-4DB2-BD59-A6C34878D82A}">
                    <a16:rowId xmlns:a16="http://schemas.microsoft.com/office/drawing/2014/main" val="544432643"/>
                  </a:ext>
                </a:extLst>
              </a:tr>
              <a:tr h="7848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</a:rPr>
                        <a:t>TNF-Alpha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17.7 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(12.0 – 26.0)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21.1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(17.1 – 32.3)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23.7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(13.9 – 33.8)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24.7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(14.7 – 38.5)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0.004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/>
                </a:tc>
                <a:extLst>
                  <a:ext uri="{0D108BD9-81ED-4DB2-BD59-A6C34878D82A}">
                    <a16:rowId xmlns:a16="http://schemas.microsoft.com/office/drawing/2014/main" val="3132919525"/>
                  </a:ext>
                </a:extLst>
              </a:tr>
              <a:tr h="7848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</a:rPr>
                        <a:t>BCAR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0.24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(0.13 – 0.42)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0.17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(0.09 – 0.29)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0.17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(0.10 – 0.30)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0.28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(0.15 – 0.44)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0.07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/>
                </a:tc>
                <a:extLst>
                  <a:ext uri="{0D108BD9-81ED-4DB2-BD59-A6C34878D82A}">
                    <a16:rowId xmlns:a16="http://schemas.microsoft.com/office/drawing/2014/main" val="2224207572"/>
                  </a:ext>
                </a:extLst>
              </a:tr>
              <a:tr h="7848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</a:rPr>
                        <a:t>BCRX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0.08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(0.04 – 0.15)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0.05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(0.04 – 0.11)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0.06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(0.04 – 0.08)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0.06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(0.03 – 0.10)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0.08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/>
                </a:tc>
                <a:extLst>
                  <a:ext uri="{0D108BD9-81ED-4DB2-BD59-A6C34878D82A}">
                    <a16:rowId xmlns:a16="http://schemas.microsoft.com/office/drawing/2014/main" val="460564815"/>
                  </a:ext>
                </a:extLst>
              </a:tr>
              <a:tr h="7848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</a:rPr>
                        <a:t>LUT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0.18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(0.12 – 0.30)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0.17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(0.11 – 0.31)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0.15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(0.09 – 0.21)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0.24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(0.15 – 0.38)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0.02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/>
                </a:tc>
                <a:extLst>
                  <a:ext uri="{0D108BD9-81ED-4DB2-BD59-A6C34878D82A}">
                    <a16:rowId xmlns:a16="http://schemas.microsoft.com/office/drawing/2014/main" val="301637852"/>
                  </a:ext>
                </a:extLst>
              </a:tr>
              <a:tr h="3835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</a:rPr>
                        <a:t>sCD14x10</a:t>
                      </a:r>
                      <a:r>
                        <a:rPr lang="en-IN" sz="2400" baseline="30000" dirty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20 (5.1 – 27)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20 (7.1 – 26)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</a:rPr>
                        <a:t>25 (18 – 32)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17.5 (5.1 – 27)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</a:rPr>
                        <a:t>0.05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41" marR="37641" marT="0" marB="0"/>
                </a:tc>
                <a:extLst>
                  <a:ext uri="{0D108BD9-81ED-4DB2-BD59-A6C34878D82A}">
                    <a16:rowId xmlns:a16="http://schemas.microsoft.com/office/drawing/2014/main" val="8127298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7D62C7B-539C-4590-AD02-37EB6A9F9A96}"/>
              </a:ext>
            </a:extLst>
          </p:cNvPr>
          <p:cNvSpPr txBox="1"/>
          <p:nvPr/>
        </p:nvSpPr>
        <p:spPr>
          <a:xfrm>
            <a:off x="28351824" y="11592678"/>
            <a:ext cx="119805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associated with composite endpoint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B1B4CA-3C39-480E-ABC2-4148056AE20B}"/>
              </a:ext>
            </a:extLst>
          </p:cNvPr>
          <p:cNvSpPr txBox="1"/>
          <p:nvPr/>
        </p:nvSpPr>
        <p:spPr>
          <a:xfrm>
            <a:off x="28262262" y="27047317"/>
            <a:ext cx="124609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Across diverse multinational settings, LLV at 16 weeks or later after ART initiation was associated with having a subsequent WHO stage 3 or 4, virologic rebound, immunologic failure or death.  These findings reinforce the importance of frequent viral load monitoring with a sensitive assay in these settings early post-ART initiation.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14D7C4-D183-46AB-9700-9C2C54426FFA}"/>
              </a:ext>
            </a:extLst>
          </p:cNvPr>
          <p:cNvSpPr txBox="1"/>
          <p:nvPr/>
        </p:nvSpPr>
        <p:spPr>
          <a:xfrm>
            <a:off x="28137253" y="26361587"/>
            <a:ext cx="4166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E7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DCCCEB-8EDA-4781-BAD9-7EB3448FAD91}"/>
              </a:ext>
            </a:extLst>
          </p:cNvPr>
          <p:cNvSpPr txBox="1"/>
          <p:nvPr/>
        </p:nvSpPr>
        <p:spPr>
          <a:xfrm>
            <a:off x="2459880" y="19417726"/>
            <a:ext cx="4431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>
                <a:solidFill>
                  <a:srgbClr val="E7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A50D-DECE-45DA-A7CE-D8E38A3F8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5058" y="20246385"/>
            <a:ext cx="11347583" cy="92631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672498-5EAB-43FF-BA4E-F5B81BEFAE03}"/>
              </a:ext>
            </a:extLst>
          </p:cNvPr>
          <p:cNvSpPr txBox="1"/>
          <p:nvPr/>
        </p:nvSpPr>
        <p:spPr>
          <a:xfrm>
            <a:off x="33702962" y="11357902"/>
            <a:ext cx="65766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LLV 30-499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EF93C-2AF8-4C63-BEBE-997DFFE92479}"/>
              </a:ext>
            </a:extLst>
          </p:cNvPr>
          <p:cNvSpPr txBox="1"/>
          <p:nvPr/>
        </p:nvSpPr>
        <p:spPr>
          <a:xfrm>
            <a:off x="34492761" y="11353956"/>
            <a:ext cx="68814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LLV 500-999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EF319A-0151-4C76-844A-AF121AB9043A}"/>
              </a:ext>
            </a:extLst>
          </p:cNvPr>
          <p:cNvSpPr txBox="1"/>
          <p:nvPr/>
        </p:nvSpPr>
        <p:spPr>
          <a:xfrm>
            <a:off x="35103301" y="11357902"/>
            <a:ext cx="101022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Full Suppression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CE629F-5DC7-4477-918E-5CB1DE904DE9}"/>
              </a:ext>
            </a:extLst>
          </p:cNvPr>
          <p:cNvSpPr txBox="1"/>
          <p:nvPr/>
        </p:nvSpPr>
        <p:spPr>
          <a:xfrm>
            <a:off x="34084548" y="11193673"/>
            <a:ext cx="552157" cy="17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861417-B153-4998-AEA9-50F634B8E820}"/>
              </a:ext>
            </a:extLst>
          </p:cNvPr>
          <p:cNvSpPr txBox="1"/>
          <p:nvPr/>
        </p:nvSpPr>
        <p:spPr>
          <a:xfrm>
            <a:off x="34859338" y="11206251"/>
            <a:ext cx="282479" cy="17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704E0A-8B7B-4582-BC1B-39C65841B0A5}"/>
              </a:ext>
            </a:extLst>
          </p:cNvPr>
          <p:cNvSpPr txBox="1"/>
          <p:nvPr/>
        </p:nvSpPr>
        <p:spPr>
          <a:xfrm>
            <a:off x="35324979" y="11206251"/>
            <a:ext cx="552157" cy="17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7612A939-DEE0-4E74-ADB4-7E8166ADC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7254" y="5465364"/>
            <a:ext cx="12711015" cy="2421842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7B6B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E7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E7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Summary:</a:t>
            </a: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E7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E72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56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8CDF51-C322-4F67-9620-24FD0D3F9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652451" y="2481248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5873</TotalTime>
  <Words>1185</Words>
  <Application>Microsoft Office PowerPoint</Application>
  <PresentationFormat>Custom</PresentationFormat>
  <Paragraphs>180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 Dolan</dc:creator>
  <cp:lastModifiedBy>Dunlevy, Hillary</cp:lastModifiedBy>
  <cp:revision>86</cp:revision>
  <dcterms:created xsi:type="dcterms:W3CDTF">2016-06-23T11:49:10Z</dcterms:created>
  <dcterms:modified xsi:type="dcterms:W3CDTF">2020-06-27T00:04:49Z</dcterms:modified>
</cp:coreProperties>
</file>